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814" r:id="rId2"/>
  </p:sldMasterIdLst>
  <p:notesMasterIdLst>
    <p:notesMasterId r:id="rId37"/>
  </p:notesMasterIdLst>
  <p:sldIdLst>
    <p:sldId id="548" r:id="rId3"/>
    <p:sldId id="473" r:id="rId4"/>
    <p:sldId id="474" r:id="rId5"/>
    <p:sldId id="477" r:id="rId6"/>
    <p:sldId id="478" r:id="rId7"/>
    <p:sldId id="479" r:id="rId8"/>
    <p:sldId id="482" r:id="rId9"/>
    <p:sldId id="483" r:id="rId10"/>
    <p:sldId id="485" r:id="rId11"/>
    <p:sldId id="486" r:id="rId12"/>
    <p:sldId id="487" r:id="rId13"/>
    <p:sldId id="490" r:id="rId14"/>
    <p:sldId id="491" r:id="rId15"/>
    <p:sldId id="492" r:id="rId16"/>
    <p:sldId id="493" r:id="rId17"/>
    <p:sldId id="494" r:id="rId18"/>
    <p:sldId id="495" r:id="rId19"/>
    <p:sldId id="498" r:id="rId20"/>
    <p:sldId id="499" r:id="rId21"/>
    <p:sldId id="500" r:id="rId22"/>
    <p:sldId id="278" r:id="rId23"/>
    <p:sldId id="507" r:id="rId24"/>
    <p:sldId id="508" r:id="rId25"/>
    <p:sldId id="509" r:id="rId26"/>
    <p:sldId id="510" r:id="rId27"/>
    <p:sldId id="511" r:id="rId28"/>
    <p:sldId id="512" r:id="rId29"/>
    <p:sldId id="523" r:id="rId30"/>
    <p:sldId id="524" r:id="rId31"/>
    <p:sldId id="526" r:id="rId32"/>
    <p:sldId id="527" r:id="rId33"/>
    <p:sldId id="534" r:id="rId34"/>
    <p:sldId id="535" r:id="rId35"/>
    <p:sldId id="536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389" autoAdjust="0"/>
    <p:restoredTop sz="94660"/>
  </p:normalViewPr>
  <p:slideViewPr>
    <p:cSldViewPr>
      <p:cViewPr varScale="1">
        <p:scale>
          <a:sx n="106" d="100"/>
          <a:sy n="106" d="100"/>
        </p:scale>
        <p:origin x="1308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A41AC69-527D-4F6E-A73E-918F1FA0DD9A}" type="datetimeFigureOut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759A139A-F1EC-422E-9E40-35F6DFA498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54187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ko-KR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9DE4DA7-77CC-472D-B771-250056A9EFA5}" type="slidenum">
              <a:rPr lang="en-US" altLang="ko-KR">
                <a:solidFill>
                  <a:prstClr val="black"/>
                </a:solidFill>
                <a:latin typeface="Calibri" pitchFamily="34" charset="0"/>
              </a:rPr>
              <a:pPr eaLnBrk="1" hangingPunct="1"/>
              <a:t>1</a:t>
            </a:fld>
            <a:endParaRPr lang="en-US" altLang="ko-KR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065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139A-F1EC-422E-9E40-35F6DFA498DF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4900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139A-F1EC-422E-9E40-35F6DFA498DF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6410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139A-F1EC-422E-9E40-35F6DFA498DF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940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068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0848FBA5-FD50-4185-9AFA-FDFC5F353079}" type="slidenum">
              <a:rPr lang="en-US" altLang="en-US">
                <a:latin typeface="Calibri" panose="020F0502020204030204" pitchFamily="34" charset="0"/>
              </a:rPr>
              <a:pPr eaLnBrk="1" hangingPunct="1"/>
              <a:t>21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579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A139A-F1EC-422E-9E40-35F6DFA498DF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2537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2147483647 w 5760"/>
                <a:gd name="T3" fmla="*/ 0 h 528"/>
                <a:gd name="T4" fmla="*/ 2147483647 w 5760"/>
                <a:gd name="T5" fmla="*/ 1332767423 h 528"/>
                <a:gd name="T6" fmla="*/ 120019431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10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0969D6EF-5A7A-4C22-B2B2-8F2A64D10130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8B7B9BC-E84F-4CB9-9EF3-87200A242302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 smtClean="0"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1921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8FCF7-62C3-47C0-9C1D-3184286CE46A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2340EA-8218-4E8F-B3AF-346FCC5EE6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025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19A5B8-3FB8-454D-80A1-6688C8D1B05F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70E60A-E0F0-4990-A307-FE692108844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2520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04189B-E08A-46E8-A93A-CC470D3A1CAB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82055B-5458-44D5-A5FF-5377BAF88F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3408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16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19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black"/>
                </a:solidFill>
                <a:latin typeface="Lucida Sans Unicode"/>
                <a:cs typeface="Arial" charset="0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9108074 w 5760"/>
                <a:gd name="T3" fmla="*/ 0 h 528"/>
                <a:gd name="T4" fmla="*/ 9108074 w 5760"/>
                <a:gd name="T5" fmla="*/ 838869 h 528"/>
                <a:gd name="T6" fmla="*/ 75901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ko-KR" altLang="en-US">
                <a:solidFill>
                  <a:prstClr val="black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eaLnBrk="1" hangingPunct="1"/>
              <a:endParaRPr lang="ko-KR" altLang="ko-KR">
                <a:solidFill>
                  <a:srgbClr val="FFFFFF"/>
                </a:solidFill>
                <a:latin typeface="Lucida Sans Unicode" pitchFamily="34" charset="0"/>
              </a:endParaRPr>
            </a:p>
          </p:txBody>
        </p:sp>
        <p:cxnSp>
          <p:nvCxnSpPr>
            <p:cNvPr id="10" name="Straight Connector 23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2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5D73649-06A9-42D5-9830-7CF590A80051}" type="datetime1">
              <a:rPr lang="en-US" altLang="ko-KR" smtClean="0"/>
              <a:pPr/>
              <a:t>10/5/2018</a:t>
            </a:fld>
            <a:endParaRPr lang="en-US" altLang="ko-KR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609EECF-3731-4A63-A41A-459BE3B438E5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 dirty="0" smtClean="0">
                <a:solidFill>
                  <a:srgbClr val="2DA2BF">
                    <a:tint val="20000"/>
                  </a:srgbClr>
                </a:solidFill>
              </a:rPr>
              <a:t>© Copyright 1992-2015 by Pearson Education, Inc. All Rights Reserved.</a:t>
            </a:r>
            <a:endParaRPr lang="en-US" dirty="0">
              <a:solidFill>
                <a:srgbClr val="2DA2BF">
                  <a:tint val="2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675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16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5" name="Action Button: Forward or Next 18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DF5ED2E-398E-400B-AC70-B0E77C6EBFF2}" type="datetime1">
              <a:rPr lang="en-US" altLang="ko-KR" smtClean="0">
                <a:solidFill>
                  <a:prstClr val="black"/>
                </a:solidFill>
              </a:rPr>
              <a:pPr/>
              <a:t>10/5/2018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1908F9-F017-42E5-AA1A-BC3F996A3992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8376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1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5" name="Chevron 18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5FB8F8-B83D-47EA-B56B-EE5A2F415093}" type="datetime1">
              <a:rPr lang="en-US" altLang="ko-KR" smtClean="0">
                <a:solidFill>
                  <a:prstClr val="white"/>
                </a:solidFill>
              </a:rPr>
              <a:pPr/>
              <a:t>10/5/2018</a:t>
            </a:fld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© Copyright 1992-2015 by Pearson Education, Inc. All Rights Reserved.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2D74CA-2C49-411E-BE9C-451A8CF47C36}" type="slidenum">
              <a:rPr lang="en-US" altLang="ko-KR">
                <a:solidFill>
                  <a:prstClr val="white"/>
                </a:solidFill>
              </a:rPr>
              <a:pPr/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002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A7B589-51BD-4AA3-9955-56D64FBD501E}" type="datetime1">
              <a:rPr lang="en-US" altLang="ko-KR" smtClean="0">
                <a:solidFill>
                  <a:prstClr val="white"/>
                </a:solidFill>
              </a:rPr>
              <a:pPr/>
              <a:t>10/5/2018</a:t>
            </a:fld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© Copyright 1992-2015 by Pearson Education, Inc. All Rights Reserved.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6C92E0-116E-4EB8-91FB-07405408A97F}" type="slidenum">
              <a:rPr lang="en-US" altLang="ko-KR">
                <a:solidFill>
                  <a:prstClr val="white"/>
                </a:solidFill>
              </a:rPr>
              <a:pPr/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629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D252DE4-624B-4CF8-B6B9-3E3D67DFFDF4}" type="datetime1">
              <a:rPr lang="en-US" altLang="ko-KR" smtClean="0">
                <a:solidFill>
                  <a:prstClr val="black"/>
                </a:solidFill>
              </a:rPr>
              <a:pPr/>
              <a:t>10/5/2018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062DC9-06F5-45F5-863E-D4792774E346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4987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3A5882-F499-4F5A-AA0A-61A35AC8579D}" type="datetime1">
              <a:rPr lang="en-US" altLang="ko-KR" smtClean="0">
                <a:solidFill>
                  <a:prstClr val="white"/>
                </a:solidFill>
              </a:rPr>
              <a:pPr/>
              <a:t>10/5/2018</a:t>
            </a:fld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© Copyright 1992-2015 by Pearson Education, Inc. All Rights Reserved.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B9FEFA-AF45-4D09-BCBA-C8A704A64F03}" type="slidenum">
              <a:rPr lang="en-US" altLang="ko-KR">
                <a:solidFill>
                  <a:prstClr val="white"/>
                </a:solidFill>
              </a:rPr>
              <a:pPr/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516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EA17560-2774-46B6-8C76-2B4594F7A111}" type="datetime1">
              <a:rPr lang="en-US" altLang="ko-KR" smtClean="0">
                <a:solidFill>
                  <a:prstClr val="black"/>
                </a:solidFill>
              </a:rPr>
              <a:pPr/>
              <a:t>10/5/2018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F5F773-914E-4620-8BAB-5DA1AAE36C00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91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3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Action Button: Forward or Next 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80AC28F8-67F0-4F00-A89E-4BFD03A5BC04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85FE80-6C60-4B64-A717-6E7153E878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821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19C6676-2D1C-4C44-B283-3F0E181C6EB9}" type="datetime1">
              <a:rPr lang="en-US" altLang="ko-KR" smtClean="0">
                <a:solidFill>
                  <a:prstClr val="black"/>
                </a:solidFill>
              </a:rPr>
              <a:pPr/>
              <a:t>10/5/2018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A30A17-5BD4-44C0-AE4B-460195717440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52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6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  <a:latin typeface="Lucida Sans Unicode"/>
              <a:cs typeface="Arial" charset="0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3802505 w 5591"/>
              <a:gd name="T3" fmla="*/ 0 h 588"/>
              <a:gd name="T4" fmla="*/ 3802505 w 5591"/>
              <a:gd name="T5" fmla="*/ 838200 h 588"/>
              <a:gd name="T6" fmla="*/ 3168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ko-KR" altLang="en-US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7" name="Right Triangle 1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cxnSp>
        <p:nvCxnSpPr>
          <p:cNvPr id="8" name="Straight Connector 2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22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10" name="Chevron 23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593A9D-92F9-4A31-9253-E813E10B926A}" type="datetime1">
              <a:rPr lang="en-US" altLang="ko-KR" smtClean="0">
                <a:solidFill>
                  <a:prstClr val="white"/>
                </a:solidFill>
              </a:rPr>
              <a:pPr/>
              <a:t>10/5/2018</a:t>
            </a:fld>
            <a:endParaRPr lang="en-US" altLang="ko-KR">
              <a:solidFill>
                <a:prstClr val="white"/>
              </a:solidFill>
            </a:endParaRP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 smtClean="0">
                <a:solidFill>
                  <a:prstClr val="white"/>
                </a:solidFill>
              </a:rPr>
              <a:t>© Copyright 1992-2015 by Pearson Education, Inc. All Rights Reserved.</a:t>
            </a:r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069141-769C-418D-816A-A1AB3E2048E1}" type="slidenum">
              <a:rPr lang="en-US" altLang="ko-KR">
                <a:solidFill>
                  <a:prstClr val="white"/>
                </a:solidFill>
              </a:rPr>
              <a:pPr/>
              <a:t>‹#›</a:t>
            </a:fld>
            <a:endParaRPr lang="en-US" altLang="ko-K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892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768652-E3FB-4021-A280-E2E170A27723}" type="datetime1">
              <a:rPr lang="en-US" altLang="ko-KR" smtClean="0">
                <a:solidFill>
                  <a:prstClr val="black"/>
                </a:solidFill>
              </a:rPr>
              <a:pPr/>
              <a:t>10/5/2018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232F53-2872-4EFC-A072-A0FB18841B25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6302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5B9124F-71CC-4AEB-A08A-3DD6928C0388}" type="datetime1">
              <a:rPr lang="en-US" altLang="ko-KR" smtClean="0">
                <a:solidFill>
                  <a:prstClr val="black"/>
                </a:solidFill>
              </a:rPr>
              <a:pPr/>
              <a:t>10/5/2018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5B44F7-DACB-432A-A68A-CA1BEDF8343E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81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/>
          </a:bodyPr>
          <a:lstStyle>
            <a:lvl1pPr>
              <a:defRPr sz="28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4400"/>
            <a:ext cx="8229600" cy="5257800"/>
          </a:xfrm>
        </p:spPr>
        <p:txBody>
          <a:bodyPr/>
          <a:lstStyle>
            <a:lvl1pPr>
              <a:defRPr sz="20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  <a:lvl2pPr>
              <a:buFont typeface="Wingdings" pitchFamily="2" charset="2"/>
              <a:buChar char="§"/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2pPr>
            <a:lvl3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3pPr>
            <a:lvl4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4pPr>
            <a:lvl5pPr>
              <a:defRPr sz="1800">
                <a:latin typeface="나눔고딕" panose="020D0604000000000000" pitchFamily="50" charset="-127"/>
                <a:ea typeface="나눔고딕" panose="020D0604000000000000" pitchFamily="50" charset="-127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3AE2C8D-5C2F-4C88-BAE8-0BFEC97BCAF7}" type="datetime1">
              <a:rPr lang="en-US" altLang="ko-KR" smtClean="0">
                <a:solidFill>
                  <a:prstClr val="black"/>
                </a:solidFill>
              </a:rPr>
              <a:pPr/>
              <a:t>10/5/2018</a:t>
            </a:fld>
            <a:endParaRPr lang="en-US" altLang="ko-KR">
              <a:solidFill>
                <a:prstClr val="black"/>
              </a:solidFill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CAB828-03F7-4B45-93B6-B95EF4C38B12}" type="slidenum">
              <a:rPr lang="en-US" altLang="ko-KR">
                <a:solidFill>
                  <a:prstClr val="black"/>
                </a:solidFill>
              </a:rPr>
              <a:pPr/>
              <a:t>‹#›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008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F24BB904-E105-4FC1-A9DD-1A86A0973089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DB94CB-4E83-4D4C-952F-CF5F49149B3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387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5C6FD322-5B12-4A56-BDD0-C6C867AE15A8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862E3B-F53A-4278-9647-733684BBC9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06886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37B38018-092C-4D8D-AACE-D6A4C7883363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E44010-F73D-4153-A9C4-94833C21508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8528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B89E8D54-208B-4A0C-9724-7F5AA72E36E1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487A1E-998A-410E-BF20-1E1E015F93D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7624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25C49D-ECB7-4104-B6A6-6EEB189D6661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4E9969-2433-4DE4-ADED-6C45DC6C13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757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6B73F502-FE76-4163-B743-6DC4E4664D3C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9D6ABC-6EC6-4591-9989-9B7389FA22F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8854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1330642500 h 588"/>
              <a:gd name="T6" fmla="*/ 2091905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294C4E23-076C-4BF4-98E8-9F90DE7F5AD0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B633F3-2845-41BA-B228-4945095B27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7557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1330642500 h 588"/>
              <a:gd name="T6" fmla="*/ 20919056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F35A88DE-AB5F-4A58-B37F-BFAF5F1E707B}" type="datetime1">
              <a:rPr lang="en-US"/>
              <a:pPr>
                <a:defRPr/>
              </a:pPr>
              <a:t>10/5/2018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anose="020B0602030504020204" pitchFamily="34" charset="0"/>
              </a:defRPr>
            </a:lvl1pPr>
          </a:lstStyle>
          <a:p>
            <a:fld id="{A5F668C7-FE11-41B7-A57A-A78D7BF43D79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02" r:id="rId7"/>
    <p:sldLayoutId id="2147483812" r:id="rId8"/>
    <p:sldLayoutId id="2147483813" r:id="rId9"/>
    <p:sldLayoutId id="2147483803" r:id="rId10"/>
    <p:sldLayoutId id="2147483804" r:id="rId11"/>
    <p:sldLayoutId id="214748380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black"/>
              </a:solidFill>
              <a:latin typeface="Lucida Sans Unicode"/>
              <a:cs typeface="Arial" charset="0"/>
            </a:endParaRPr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3802505 w 5591"/>
              <a:gd name="T3" fmla="*/ 0 h 588"/>
              <a:gd name="T4" fmla="*/ 3802505 w 5591"/>
              <a:gd name="T5" fmla="*/ 838200 h 588"/>
              <a:gd name="T6" fmla="*/ 3168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ko-KR" altLang="en-US">
              <a:solidFill>
                <a:prstClr val="black"/>
              </a:solidFill>
              <a:latin typeface="Arial" charset="0"/>
              <a:cs typeface="Arial" charset="0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FFFFFF"/>
              </a:solidFill>
              <a:latin typeface="Lucida Sans Unicode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884238"/>
            <a:ext cx="8229600" cy="528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000">
                <a:latin typeface="Lucida Sans Unicode" pitchFamily="34" charset="0"/>
                <a:ea typeface="굴림" charset="-127"/>
              </a:defRPr>
            </a:lvl1pPr>
          </a:lstStyle>
          <a:p>
            <a:fld id="{F2E1CC42-2E1A-41F2-BE9B-18EB3D097947}" type="datetime1">
              <a:rPr lang="en-US" altLang="ko-KR" smtClean="0">
                <a:solidFill>
                  <a:prstClr val="black"/>
                </a:solidFill>
                <a:cs typeface="Arial" charset="0"/>
              </a:rPr>
              <a:pPr/>
              <a:t>10/5/2018</a:t>
            </a:fld>
            <a:endParaRPr lang="en-US" altLang="ko-KR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© Copyright 1992-2015 by Pearson Education, Inc. All Rights Reserved.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itchFamily="34" charset="0"/>
                <a:ea typeface="굴림" charset="-127"/>
              </a:defRPr>
            </a:lvl1pPr>
          </a:lstStyle>
          <a:p>
            <a:fld id="{EB6BD8EA-8A97-4AE5-9F34-80649B5F949F}" type="slidenum">
              <a:rPr lang="en-US" altLang="ko-KR">
                <a:solidFill>
                  <a:prstClr val="black"/>
                </a:solidFill>
                <a:cs typeface="Arial" charset="0"/>
              </a:rPr>
              <a:pPr/>
              <a:t>‹#›</a:t>
            </a:fld>
            <a:endParaRPr lang="en-US" altLang="ko-KR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endParaRPr lang="ko-KR" altLang="ko-KR">
              <a:solidFill>
                <a:srgbClr val="000000"/>
              </a:solidFill>
              <a:latin typeface="Lucida Sans Unicode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655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365103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Example of a class: a case study</a:t>
            </a:r>
            <a:endParaRPr lang="en-US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95400"/>
            <a:ext cx="8763000" cy="5478463"/>
          </a:xfrm>
        </p:spPr>
        <p:txBody>
          <a:bodyPr/>
          <a:lstStyle/>
          <a:p>
            <a:pPr marL="109537" indent="0" eaLnBrk="1" hangingPunct="1">
              <a:buNone/>
            </a:pPr>
            <a:r>
              <a:rPr lang="en-US" altLang="ko-KR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name</a:t>
            </a:r>
            <a:r>
              <a:rPr lang="en-US" altLang="ko-KR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ko-KR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Time1</a:t>
            </a:r>
            <a:r>
              <a:rPr lang="en-US" altLang="ko-KR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represent time of a day</a:t>
            </a:r>
          </a:p>
          <a:p>
            <a:pPr lvl="1" eaLnBrk="1" hangingPunct="1"/>
            <a:r>
              <a:rPr lang="en-US" altLang="ko-KR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private  instance </a:t>
            </a:r>
            <a:r>
              <a:rPr lang="en-US" altLang="ko-KR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 to represent time</a:t>
            </a:r>
            <a:r>
              <a:rPr lang="en-US" altLang="ko-KR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format</a:t>
            </a:r>
          </a:p>
          <a:p>
            <a:pPr lvl="2" eaLnBrk="1" hangingPunct="1"/>
            <a:r>
              <a:rPr lang="en-US" altLang="ko-K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hour</a:t>
            </a:r>
          </a:p>
          <a:p>
            <a:pPr lvl="2" eaLnBrk="1" hangingPunct="1"/>
            <a:r>
              <a:rPr lang="en-US" altLang="ko-K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minute</a:t>
            </a:r>
          </a:p>
          <a:p>
            <a:pPr lvl="2" eaLnBrk="1" hangingPunct="1"/>
            <a:r>
              <a:rPr lang="en-US" altLang="ko-K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second </a:t>
            </a:r>
          </a:p>
          <a:p>
            <a:pPr lvl="1" eaLnBrk="1" hangingPunct="1"/>
            <a:r>
              <a:rPr lang="en-US" altLang="ko-KR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methods /public services/public interfaces  </a:t>
            </a:r>
            <a:r>
              <a:rPr lang="en-US" altLang="ko-KR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clients  </a:t>
            </a:r>
          </a:p>
          <a:p>
            <a:pPr lvl="2" eaLnBrk="1" hangingPunct="1"/>
            <a:r>
              <a:rPr lang="en-US" altLang="ko-K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setTime</a:t>
            </a:r>
            <a:r>
              <a:rPr lang="en-US" altLang="ko-K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altLang="ko-K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/>
            <a:r>
              <a:rPr lang="en-US" altLang="ko-K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toUniversalString</a:t>
            </a:r>
            <a:r>
              <a:rPr lang="en-US" altLang="ko-K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 :  universal time format(</a:t>
            </a:r>
            <a:r>
              <a:rPr lang="en-US" altLang="ko-KR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HH:MM:SS</a:t>
            </a:r>
            <a:r>
              <a:rPr lang="en-US" altLang="ko-K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 eaLnBrk="1" hangingPunct="1"/>
            <a:r>
              <a:rPr lang="en-US" altLang="ko-KR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toString</a:t>
            </a:r>
            <a:r>
              <a:rPr lang="en-US" altLang="ko-K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(): for standard time format (</a:t>
            </a:r>
            <a:r>
              <a:rPr lang="en-US" altLang="ko-KR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H:MM:SS</a:t>
            </a:r>
            <a:r>
              <a:rPr lang="en-US" altLang="ko-KR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CAB828-03F7-4B45-93B6-B95EF4C38B12}" type="slidenum">
              <a:rPr lang="en-US" altLang="ko-KR" smtClean="0">
                <a:solidFill>
                  <a:prstClr val="black"/>
                </a:solidFill>
              </a:rPr>
              <a:pPr/>
              <a:t>1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67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 descr="jhtp_08_OBP_Page_18"/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8050" y="304800"/>
            <a:ext cx="80515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3</a:t>
            </a:r>
            <a:r>
              <a:rPr lang="en-US" sz="28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The use of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“this”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reference(2/3</a:t>
            </a:r>
            <a:r>
              <a:rPr lang="en-US" sz="24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5029200"/>
            <a:ext cx="8458199" cy="1015663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0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// </a:t>
            </a:r>
            <a:r>
              <a:rPr lang="en-US" sz="20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Lines 23: </a:t>
            </a:r>
            <a:r>
              <a:rPr lang="en-US" sz="2000" b="1" dirty="0" err="1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SimpleTime</a:t>
            </a:r>
            <a:r>
              <a:rPr lang="en-US" sz="20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hour,minute,secon</a:t>
            </a:r>
            <a:r>
              <a:rPr lang="en-US" sz="2000" b="1" dirty="0" err="1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d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this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endParaRPr lang="en-US" sz="2000" b="1" dirty="0">
              <a:effectLst>
                <a:outerShdw blurRad="31750" dist="25400" dir="540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lvl="0"/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//   Line </a:t>
            </a:r>
            <a:r>
              <a:rPr lang="en-US" sz="20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31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 public </a:t>
            </a:r>
            <a:r>
              <a:rPr lang="en-US" sz="20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String </a:t>
            </a:r>
            <a:r>
              <a:rPr lang="en-US" sz="2000" dirty="0" err="1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buildString</a:t>
            </a:r>
            <a:r>
              <a:rPr lang="en-US" sz="20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this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</a:p>
          <a:p>
            <a:pPr lvl="0"/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//  At line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25-27, </a:t>
            </a:r>
            <a:r>
              <a:rPr lang="en-US" sz="20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“</a:t>
            </a:r>
            <a:r>
              <a:rPr lang="en-US" sz="20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this</a:t>
            </a:r>
            <a:r>
              <a:rPr lang="en-US" sz="20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” </a:t>
            </a:r>
            <a:r>
              <a:rPr lang="en-US" sz="20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reference </a:t>
            </a:r>
            <a:r>
              <a:rPr lang="en-US" sz="20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is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mandatory</a:t>
            </a:r>
            <a:r>
              <a:rPr lang="en-US" sz="20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, but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optional</a:t>
            </a:r>
            <a:r>
              <a:rPr lang="en-US" sz="20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at line 34.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Why?</a:t>
            </a:r>
            <a:r>
              <a:rPr lang="en-US" sz="20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 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 descr="jhtp_08_OBP_Page_1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4648200"/>
            <a:ext cx="8534400" cy="954107"/>
          </a:xfrm>
          <a:prstGeom prst="rect">
            <a:avLst/>
          </a:prstGeom>
          <a:ln w="2222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// Line 39: public String </a:t>
            </a:r>
            <a:r>
              <a:rPr lang="en-US" sz="2800" b="1" dirty="0" err="1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toUniversalString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(this )</a:t>
            </a:r>
          </a:p>
          <a:p>
            <a:pPr lvl="0"/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// at line 45,</a:t>
            </a:r>
            <a:r>
              <a:rPr lang="en-US" sz="28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using </a:t>
            </a:r>
            <a:r>
              <a:rPr lang="en-US" sz="28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“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this</a:t>
            </a:r>
            <a:r>
              <a:rPr lang="en-US" sz="28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” </a:t>
            </a:r>
            <a:r>
              <a:rPr lang="en-US" sz="2800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reference</a:t>
            </a:r>
            <a:r>
              <a:rPr lang="en-US" sz="28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is 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optional</a:t>
            </a:r>
            <a:r>
              <a:rPr lang="en-US" sz="28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.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Why ?</a:t>
            </a:r>
            <a:endParaRPr 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390853"/>
            <a:ext cx="80515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3</a:t>
            </a:r>
            <a:r>
              <a:rPr lang="en-US" sz="28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The use of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“this”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reference(3/3</a:t>
            </a:r>
            <a:r>
              <a:rPr lang="en-US" sz="24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1" descr="jhtp_08_OBP_Page_22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896402"/>
            <a:ext cx="8991600" cy="545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493472"/>
            <a:ext cx="8534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 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Example 4: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Overloaded constructor: 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“Time2”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Class(1/6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) 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62400" y="1753487"/>
            <a:ext cx="4981543" cy="1015663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Line 12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: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Compiler will not insert default constructor automatically because programmer did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514349" y="5714625"/>
            <a:ext cx="8401051" cy="400110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Line 14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: 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“this()”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should be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first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statement in constructor’s body 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2819400" y="3318458"/>
            <a:ext cx="1524000" cy="307777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1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Cons-1</a:t>
            </a: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3048000" y="4339345"/>
            <a:ext cx="1524000" cy="307777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1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Cons-2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1" descr="jhtp_08_OBP_Page_23"/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75" y="979161"/>
            <a:ext cx="8839200" cy="536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1000" y="254687"/>
            <a:ext cx="70136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4: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Overloaded constructor: 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“Time2”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Class(2/6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) 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07875" y="4495800"/>
            <a:ext cx="5638800" cy="923330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Why Con-1,Cons-2,Cons-3, and Cons-5  did note coded  like cons-4  without  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using “this”?</a:t>
            </a:r>
            <a:r>
              <a:rPr lang="en-US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Answer</a:t>
            </a:r>
            <a:r>
              <a:rPr lang="en-US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………………………………………….. </a:t>
            </a:r>
            <a:r>
              <a:rPr lang="en-US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50345" y="1411021"/>
            <a:ext cx="1524000" cy="307777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1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Cons-3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5105400" y="2531333"/>
            <a:ext cx="1524000" cy="307777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1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Cons-4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1" descr="jhtp_08_OBP_Page_24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8" y="4906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1000" y="152400"/>
            <a:ext cx="70136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4: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Overloaded constructor: 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“Time2”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Class(3/6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) 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76600" y="1143000"/>
            <a:ext cx="1524000" cy="307777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1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Cons-5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jhtp_08_OBP_Page_2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1000" y="263009"/>
            <a:ext cx="70136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4: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Overloaded constructor: 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“Time2”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Class(4/6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) 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jhtp_08_OBP_Page_2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228600"/>
            <a:ext cx="70136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4: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Overloaded constructor: 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“Time2”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Class(5/6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) 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jhtp_08_OBP_Page_2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18217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800" y="218162"/>
            <a:ext cx="70136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4: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Overloaded constructor: 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“Time2”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Class(6/6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) 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81400" y="762000"/>
            <a:ext cx="5105400" cy="1323439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 122/129: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Member fields can be accessed directly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Why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 need </a:t>
            </a:r>
            <a:r>
              <a:rPr lang="en-US" sz="20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get</a:t>
            </a:r>
            <a:r>
              <a:rPr lang="en-US" sz="2000" b="1" dirty="0" err="1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()? Hint: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Assume 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complete  time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is represented by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bytes to store total seconds  instead of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bytes (3x4?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23853" y="2303601"/>
            <a:ext cx="4791547" cy="400110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Answer:  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1" descr="jhtp_08_OBP_Page_30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304800"/>
            <a:ext cx="75219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4: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Overloaded constructor: 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“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Time2Test”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Class(1/3) 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1" descr="jhtp_08_OBP_Page_3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1000" y="390853"/>
            <a:ext cx="8153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4: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Overloaded constructor: 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“Time2Test”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Class(2/3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) 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 descr="jhtp_08_OBP_Page_0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287261"/>
            <a:ext cx="8305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Example 1:</a:t>
            </a:r>
            <a:r>
              <a:rPr lang="en-US" sz="28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  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“Time1” </a:t>
            </a:r>
            <a:r>
              <a:rPr lang="en-US" sz="24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Class  as case study(1/2</a:t>
            </a:r>
            <a:r>
              <a:rPr lang="en-US" sz="24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) </a:t>
            </a:r>
            <a:endParaRPr lang="en-US" sz="2400" dirty="0"/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6705600" y="1371600"/>
            <a:ext cx="2286000" cy="3657600"/>
          </a:xfrm>
          <a:prstGeom prst="rect">
            <a:avLst/>
          </a:prstGeom>
          <a:ln w="34925">
            <a:solidFill>
              <a:srgbClr val="7030A0"/>
            </a:solidFill>
          </a:ln>
        </p:spPr>
        <p:txBody>
          <a:bodyPr vert="horz" anchor="b"/>
          <a:lstStyle>
            <a:defPPr>
              <a:defRPr lang="en-US"/>
            </a:defPPr>
            <a:lvl1pPr algn="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defRPr/>
            </a:pP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18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new”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creates an object on 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heap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then “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throws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  the </a:t>
            </a:r>
            <a:r>
              <a:rPr lang="en-US" sz="24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of the object back to the 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caller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be cached(we  will study in </a:t>
            </a:r>
            <a:r>
              <a:rPr lang="en-US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1" descr="jhtp_08_OBP_Page_3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800" y="304800"/>
            <a:ext cx="723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 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4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: Overloaded constructor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: 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Screen </a:t>
            </a: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Output (3/3)  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0000FF"/>
                </a:solidFill>
                <a:latin typeface="Arial"/>
              </a:rPr>
              <a:t>  </a:t>
            </a:r>
            <a:r>
              <a:rPr lang="en-US" sz="2800" dirty="0" smtClean="0">
                <a:solidFill>
                  <a:srgbClr val="0000FF"/>
                </a:solidFill>
                <a:latin typeface="Arial"/>
              </a:rPr>
              <a:t>Example of Composition(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Has-a Relationship)</a:t>
            </a:r>
            <a:endParaRPr lang="en-US" sz="2800" dirty="0" smtClean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68611" name="Text Placeholder 2"/>
          <p:cNvSpPr>
            <a:spLocks noGrp="1"/>
          </p:cNvSpPr>
          <p:nvPr>
            <p:ph type="body" idx="1"/>
          </p:nvPr>
        </p:nvSpPr>
        <p:spPr>
          <a:xfrm>
            <a:off x="381000" y="1143000"/>
            <a:ext cx="8229600" cy="4525962"/>
          </a:xfrm>
        </p:spPr>
        <p:txBody>
          <a:bodyPr/>
          <a:lstStyle/>
          <a:p>
            <a:pPr eaLnBrk="1" hangingPunct="1"/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 </a:t>
            </a:r>
            <a:r>
              <a:rPr lang="en-US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class</a:t>
            </a: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can have </a:t>
            </a:r>
            <a:r>
              <a:rPr lang="en-US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references</a:t>
            </a: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to objects of </a:t>
            </a:r>
            <a:r>
              <a:rPr lang="en-US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other</a:t>
            </a: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classes as its </a:t>
            </a:r>
            <a:r>
              <a:rPr lang="en-US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data</a:t>
            </a: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members. </a:t>
            </a:r>
          </a:p>
          <a:p>
            <a:pPr eaLnBrk="1" hangingPunct="1"/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This is called </a:t>
            </a:r>
            <a:r>
              <a:rPr lang="en-US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composition</a:t>
            </a: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or  </a:t>
            </a:r>
            <a:r>
              <a:rPr lang="en-US" altLang="en-US" sz="2800" i="1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has-a</a:t>
            </a:r>
            <a:r>
              <a:rPr lang="en-US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 relationship</a:t>
            </a: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eaLnBrk="1" hangingPunct="1"/>
            <a:r>
              <a:rPr lang="en-US" altLang="en-US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Example: An </a:t>
            </a:r>
            <a:r>
              <a:rPr lang="en-US" altLang="en-US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“</a:t>
            </a:r>
            <a:r>
              <a:rPr lang="en-US" altLang="ko-KR" sz="28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Employee”</a:t>
            </a:r>
            <a:r>
              <a:rPr lang="en-US" altLang="ko-KR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lang="en-US" altLang="ko-KR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object has </a:t>
            </a:r>
            <a:r>
              <a:rPr lang="en-US" altLang="ko-KR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“</a:t>
            </a:r>
            <a:r>
              <a:rPr lang="en-US" altLang="ko-KR" sz="2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Date</a:t>
            </a:r>
            <a:r>
              <a:rPr lang="en-US" altLang="ko-KR" sz="28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” </a:t>
            </a:r>
            <a:r>
              <a:rPr lang="en-US" altLang="ko-KR" sz="2800" dirty="0">
                <a:solidFill>
                  <a:srgbClr val="000000"/>
                </a:solidFill>
                <a:latin typeface="Times New Roman" panose="02020603050405020304" pitchFamily="18" charset="0"/>
              </a:rPr>
              <a:t>object as its attribute.</a:t>
            </a:r>
          </a:p>
          <a:p>
            <a:pPr eaLnBrk="1" hangingPunct="1"/>
            <a:endParaRPr lang="en-US" altLang="ko-KR" sz="28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/>
            <a:endParaRPr lang="en-US" altLang="en-US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38200" y="4057161"/>
            <a:ext cx="6096000" cy="1200641"/>
            <a:chOff x="1723103" y="5181600"/>
            <a:chExt cx="4876800" cy="533400"/>
          </a:xfrm>
        </p:grpSpPr>
        <p:sp>
          <p:nvSpPr>
            <p:cNvPr id="6" name="직사각형 2"/>
            <p:cNvSpPr/>
            <p:nvPr/>
          </p:nvSpPr>
          <p:spPr>
            <a:xfrm>
              <a:off x="1723103" y="5181600"/>
              <a:ext cx="15240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Employee</a:t>
              </a:r>
            </a:p>
            <a:p>
              <a:pPr algn="ctr"/>
              <a:r>
                <a:rPr lang="en-US" altLang="ko-KR" sz="2400" dirty="0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 </a:t>
              </a:r>
              <a:endParaRPr lang="ko-KR" altLang="en-US" sz="24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직사각형 5"/>
            <p:cNvSpPr/>
            <p:nvPr/>
          </p:nvSpPr>
          <p:spPr>
            <a:xfrm>
              <a:off x="5075903" y="5181600"/>
              <a:ext cx="15240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800" dirty="0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Date</a:t>
              </a:r>
            </a:p>
            <a:p>
              <a:pPr algn="ctr"/>
              <a:r>
                <a:rPr lang="en-US" altLang="ko-KR" sz="2800" dirty="0" smtClean="0">
                  <a:solidFill>
                    <a:srgbClr val="00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 </a:t>
              </a:r>
              <a:endParaRPr lang="ko-KR" altLang="en-US" sz="2800" dirty="0" err="1" smtClean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8" name="직선 연결선 6"/>
            <p:cNvCxnSpPr>
              <a:stCxn id="6" idx="3"/>
              <a:endCxn id="7" idx="1"/>
            </p:cNvCxnSpPr>
            <p:nvPr/>
          </p:nvCxnSpPr>
          <p:spPr>
            <a:xfrm>
              <a:off x="3247103" y="5448300"/>
              <a:ext cx="1828800" cy="0"/>
            </a:xfrm>
            <a:prstGeom prst="line">
              <a:avLst/>
            </a:prstGeom>
            <a:ln w="444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795743" y="5229260"/>
              <a:ext cx="915892" cy="2324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solidFill>
                    <a:srgbClr val="FF0000"/>
                  </a:solidFill>
                </a:rPr>
                <a:t>Has-a</a:t>
              </a:r>
              <a:endParaRPr lang="ko-KR" altLang="en-US" sz="28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 descr="jhtp_08_OBP_Page_3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1000" y="390853"/>
            <a:ext cx="731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Example 5 for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Has-A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 :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Date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 </a:t>
            </a:r>
            <a:r>
              <a:rPr lang="en-US" sz="28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class(1/3)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1" descr="jhtp_08_OBP_Page_4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304800"/>
            <a:ext cx="792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5 for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Has-A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: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Date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class(2/3</a:t>
            </a:r>
            <a:r>
              <a:rPr lang="en-US" sz="28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14400" y="5403886"/>
            <a:ext cx="8153400" cy="707886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 37: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System.out.printf</a:t>
            </a:r>
          </a:p>
          <a:p>
            <a:pPr lvl="0"/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(“</a:t>
            </a:r>
            <a:r>
              <a:rPr lang="en-US" sz="2000" dirty="0" smtClean="0">
                <a:solidFill>
                  <a:srgbClr val="00B0F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Date Object Constructor for date %</a:t>
            </a:r>
            <a:r>
              <a:rPr lang="en-US" sz="2000" dirty="0" err="1" smtClean="0">
                <a:solidFill>
                  <a:srgbClr val="00B0F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s%n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”, </a:t>
            </a:r>
            <a:r>
              <a:rPr lang="en-US" sz="2000" b="1" dirty="0" err="1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this.</a:t>
            </a:r>
            <a:r>
              <a:rPr lang="en-US" sz="20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toString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);</a:t>
            </a:r>
            <a:endParaRPr lang="en-US" sz="2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" descr="jhtp_08_OBP_Page_4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" y="103981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800" y="175409"/>
            <a:ext cx="815340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5 for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Has-A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: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Date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class(3/3</a:t>
            </a:r>
            <a:r>
              <a:rPr lang="en-US" sz="28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)</a:t>
            </a:r>
            <a:endParaRPr lang="en-US" dirty="0">
              <a:solidFill>
                <a:prstClr val="black"/>
              </a:solidFill>
            </a:endParaRPr>
          </a:p>
          <a:p>
            <a:pPr lvl="0"/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1" descr="jhtp_08_OBP_Page_4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" y="186065"/>
            <a:ext cx="754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5 for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Has-A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: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Employee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class(1/2)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0500" y="5246071"/>
            <a:ext cx="8877300" cy="707886"/>
          </a:xfrm>
          <a:prstGeom prst="rect">
            <a:avLst/>
          </a:prstGeom>
          <a:ln w="2222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non-static member variables (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 6-9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 can be marked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  <a:p>
            <a:pPr lvl="0"/>
            <a:r>
              <a:rPr lang="en-US" sz="2000" b="1" dirty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Answer:  for each employee object, they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are not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modified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initialized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7200" y="1676400"/>
            <a:ext cx="4610100" cy="830997"/>
          </a:xfrm>
          <a:prstGeom prst="rect">
            <a:avLst/>
          </a:prstGeom>
          <a:ln w="2222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 8/9: 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Employee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class has 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Date</a:t>
            </a:r>
            <a:r>
              <a:rPr lang="en-US" sz="24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class as member variable  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1" descr="jhtp_08_OBP_Page_4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" y="129997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5 for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Has-A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: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Employee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class(2/2</a:t>
            </a:r>
            <a:r>
              <a:rPr lang="en-US" sz="24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)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3048000"/>
            <a:ext cx="8686800" cy="707886"/>
          </a:xfrm>
          <a:prstGeom prst="rect">
            <a:avLst/>
          </a:prstGeom>
          <a:ln w="3492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 24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US" sz="20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String.format(</a:t>
            </a:r>
            <a:r>
              <a:rPr lang="en-US" sz="2000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B0F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%s, %s  Hired: %s Birthday: %s </a:t>
            </a:r>
            <a:r>
              <a:rPr lang="en-US" sz="2000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en-US" sz="20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lastName.</a:t>
            </a:r>
            <a:r>
              <a:rPr lang="en-US" sz="2000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toString</a:t>
            </a:r>
            <a:r>
              <a:rPr lang="en-US" sz="20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(), firstName.</a:t>
            </a:r>
            <a:r>
              <a:rPr lang="en-US" sz="2000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toString</a:t>
            </a:r>
            <a:r>
              <a:rPr lang="en-US" sz="20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(),hireDate.</a:t>
            </a:r>
            <a:r>
              <a:rPr lang="en-US" sz="2000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toString</a:t>
            </a:r>
            <a:r>
              <a:rPr lang="en-US" sz="20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(),birthdate.</a:t>
            </a:r>
            <a:r>
              <a:rPr lang="en-US" sz="2000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toString</a:t>
            </a:r>
            <a:r>
              <a:rPr lang="en-US" sz="2000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1" descr="jhtp_08_OBP_Page_4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85800" y="304800"/>
            <a:ext cx="66952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5 for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Has-A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sz="24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: </a:t>
            </a:r>
            <a:r>
              <a:rPr lang="en-US" sz="24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EmployeeTest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class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1" descr="jhtp_08_OBP_Page_55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1000" y="304800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Example 6: 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Scope 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of 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  <a:ea typeface="+mj-ea"/>
                <a:cs typeface="+mj-cs"/>
              </a:rPr>
              <a:t>static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 Class 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Members(1/2)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62000" y="5715000"/>
            <a:ext cx="8001000" cy="400110"/>
          </a:xfrm>
          <a:prstGeom prst="rect">
            <a:avLst/>
          </a:prstGeom>
          <a:ln w="3175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This program tracks the number of objects created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1" descr="jhtp_08_OBP_Page_5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800" y="421630"/>
            <a:ext cx="7454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6: 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Scope of 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static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Class 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Members(2/2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)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 descr="jhtp_08_OBP_Page_0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390853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Example 1: 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“Time1” </a:t>
            </a:r>
            <a:r>
              <a:rPr lang="en-US" sz="24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Class  as case </a:t>
            </a:r>
            <a:r>
              <a:rPr lang="en-US" sz="24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study(2/2</a:t>
            </a:r>
            <a:r>
              <a:rPr lang="en-US" sz="24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1" descr="jhtp_08_OBP_Page_58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200" y="421630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6: 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Scope of 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static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Class Members(1/2)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3030" y="5496064"/>
            <a:ext cx="8610600" cy="707886"/>
          </a:xfrm>
          <a:prstGeom prst="rect">
            <a:avLst/>
          </a:prstGeom>
          <a:ln w="1905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After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main()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is completed,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e1 and e2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removed from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stack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 then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heap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will be removed by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Garbage Collector </a:t>
            </a:r>
            <a:endParaRPr 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1" descr="jhtp_08_OBP_Page_5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800" y="421630"/>
            <a:ext cx="7543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6: 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Scope of 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Lucida Console"/>
              </a:rPr>
              <a:t>static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 Class 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Members(2/2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)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1" descr="jhtp_08_OBP_Page_66"/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2047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" y="311992"/>
            <a:ext cx="739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  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Example 7: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Package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Access level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  <a:ea typeface="+mj-ea"/>
                <a:cs typeface="+mj-cs"/>
              </a:rPr>
              <a:t>(1/3) 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2514600" y="5457249"/>
            <a:ext cx="5943600" cy="1015663"/>
          </a:xfrm>
          <a:prstGeom prst="rect">
            <a:avLst/>
          </a:prstGeom>
          <a:ln w="28575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line 15-16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Clien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 code access member variables of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serve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 class directly  even if they have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access modifier   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1" descr="jhtp_08_OBP_Page_6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" y="304800"/>
            <a:ext cx="769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7: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Package Access level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(2/3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) 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5334000"/>
            <a:ext cx="8839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Note: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Line 26-27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: </a:t>
            </a:r>
            <a:r>
              <a:rPr lang="en-US" sz="2000" b="1" dirty="0" smtClean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There is no access modifier  for member Variables   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1" descr="jhtp_08_OBP_Page_6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200" y="304800"/>
            <a:ext cx="7620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Example 7: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Package Access level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(3/3):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Arial"/>
              </a:rPr>
              <a:t>output  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 descr="jhtp_08_OBP_Page_09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091704" cy="551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" y="304800"/>
            <a:ext cx="8534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Example 1: 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Time1Test” </a:t>
            </a:r>
            <a:r>
              <a:rPr lang="en-US" sz="20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Class  as case </a:t>
            </a:r>
            <a:r>
              <a:rPr lang="en-US" sz="20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study(1/3) 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5" name="Footer Placeholder 2"/>
          <p:cNvSpPr txBox="1">
            <a:spLocks/>
          </p:cNvSpPr>
          <p:nvPr/>
        </p:nvSpPr>
        <p:spPr>
          <a:xfrm>
            <a:off x="228600" y="4953000"/>
            <a:ext cx="8458200" cy="1066800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algn="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l">
              <a:defRPr/>
            </a:pP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9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invoking constructor  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 no 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explicit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constructor and it is inserted by  compiler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 descr="jhtp_08_OBP_Page_10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304800"/>
            <a:ext cx="8610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Example 1:  </a:t>
            </a:r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“Time1Test” </a:t>
            </a:r>
            <a:r>
              <a:rPr lang="en-US" sz="20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Class  as case </a:t>
            </a:r>
            <a:r>
              <a:rPr lang="en-US" sz="20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study(2/3</a:t>
            </a:r>
            <a:r>
              <a:rPr lang="en-US" sz="20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endParaRPr lang="en-US" sz="20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" descr="jhtp_08_OBP_Page_1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1000" y="533018"/>
            <a:ext cx="7620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0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Example 1: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0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Class  as case </a:t>
            </a:r>
            <a:r>
              <a:rPr lang="en-US" sz="20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study(3/3):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Output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" descr="jhtp_08_OBP_Page_1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228600"/>
            <a:ext cx="8001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Example 2</a:t>
            </a:r>
            <a:r>
              <a:rPr lang="en-US" sz="28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sz="28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Accessibility of  </a:t>
            </a:r>
            <a:r>
              <a:rPr lang="en-US" sz="24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Member Fields</a:t>
            </a:r>
            <a:endParaRPr lang="en-US" sz="24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1" descr="jhtp_08_OBP_Page_1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424" y="10668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800" y="4572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Example </a:t>
            </a:r>
            <a:r>
              <a:rPr lang="en-US" sz="20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en-US" sz="20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sz="2000" b="1" dirty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Accessibility of  Member </a:t>
            </a:r>
            <a:r>
              <a:rPr lang="en-US" sz="20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Fields: </a:t>
            </a:r>
            <a:endParaRPr lang="en-US" sz="2000" dirty="0">
              <a:solidFill>
                <a:prstClr val="black"/>
              </a:solidFill>
            </a:endParaRPr>
          </a:p>
          <a:p>
            <a:r>
              <a:rPr lang="en-US" sz="20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  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Display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Compilation Error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" descr="jhtp_08_OBP_Page_17"/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31187"/>
            <a:ext cx="8922833" cy="541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307966"/>
            <a:ext cx="82190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Example 3</a:t>
            </a:r>
            <a:r>
              <a:rPr lang="en-US" sz="28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: </a:t>
            </a:r>
            <a:r>
              <a:rPr lang="en-US" sz="28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The use of </a:t>
            </a:r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“this”</a:t>
            </a:r>
            <a:r>
              <a:rPr lang="en-US" sz="28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reference(1/3)</a:t>
            </a: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38800" y="2133600"/>
            <a:ext cx="3276600" cy="2246769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Two classes with the same source file but we get two </a:t>
            </a: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“.class</a:t>
            </a:r>
            <a:r>
              <a:rPr lang="en-US" sz="20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” files</a:t>
            </a:r>
          </a:p>
          <a:p>
            <a:pPr marL="457200" lvl="0" indent="-45720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“</a:t>
            </a:r>
            <a:r>
              <a:rPr lang="en-US" sz="20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SimpleTime</a:t>
            </a:r>
            <a:r>
              <a:rPr lang="en-US" sz="20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” class  is accessed only by ”</a:t>
            </a:r>
            <a:r>
              <a:rPr lang="en-US" sz="20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ThisTest</a:t>
            </a:r>
            <a:r>
              <a:rPr lang="en-US" sz="20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” class</a:t>
            </a:r>
          </a:p>
          <a:p>
            <a:pPr lvl="0"/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5267283"/>
            <a:ext cx="8084633" cy="1200329"/>
          </a:xfrm>
          <a:prstGeom prst="rect">
            <a:avLst/>
          </a:prstGeom>
          <a:ln w="25400">
            <a:solidFill>
              <a:srgbClr val="0000FF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// Line 8: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new</a:t>
            </a:r>
            <a:r>
              <a:rPr lang="en-US" sz="24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en-US" sz="2400" b="1" dirty="0" err="1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SimpleTime</a:t>
            </a:r>
            <a:r>
              <a:rPr lang="en-US" sz="24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 (15, 30,19, 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this</a:t>
            </a:r>
            <a:r>
              <a:rPr lang="en-US" sz="24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);</a:t>
            </a:r>
          </a:p>
          <a:p>
            <a:pPr lvl="0"/>
            <a:r>
              <a:rPr lang="en-US" sz="24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// Line 9: </a:t>
            </a:r>
            <a:r>
              <a:rPr lang="en-US" sz="2400" b="1" dirty="0" err="1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System.out.println</a:t>
            </a:r>
            <a:r>
              <a:rPr lang="en-US" sz="24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( time.buildingString(</a:t>
            </a:r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this</a:t>
            </a:r>
            <a:r>
              <a:rPr lang="en-US" sz="2400" b="1" dirty="0" smtClean="0">
                <a:solidFill>
                  <a:prstClr val="black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나눔고딕" panose="020D0604000000000000" pitchFamily="50" charset="-127"/>
                <a:cs typeface="Times New Roman" panose="02020603050405020304" pitchFamily="18" charset="0"/>
              </a:rPr>
              <a:t>) );</a:t>
            </a:r>
          </a:p>
          <a:p>
            <a:pPr lvl="0"/>
            <a:endParaRPr lang="en-US" sz="2400" dirty="0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>
    <a:spDef>
      <a:spPr>
        <a:noFill/>
        <a:ln w="9525">
          <a:solidFill>
            <a:schemeClr val="tx1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5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6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7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8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DeitelPowerPointTemplate</Template>
  <TotalTime>3960</TotalTime>
  <Words>793</Words>
  <Application>Microsoft Office PowerPoint</Application>
  <PresentationFormat>On-screen Show (4:3)</PresentationFormat>
  <Paragraphs>91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굴림</vt:lpstr>
      <vt:lpstr>맑은 고딕</vt:lpstr>
      <vt:lpstr>나눔고딕</vt:lpstr>
      <vt:lpstr>Arial</vt:lpstr>
      <vt:lpstr>Calibri</vt:lpstr>
      <vt:lpstr>Consolas</vt:lpstr>
      <vt:lpstr>Lucida Console</vt:lpstr>
      <vt:lpstr>Lucida Sans Unicode</vt:lpstr>
      <vt:lpstr>Times New Roman</vt:lpstr>
      <vt:lpstr>Verdana</vt:lpstr>
      <vt:lpstr>Wingdings</vt:lpstr>
      <vt:lpstr>Wingdings 2</vt:lpstr>
      <vt:lpstr>Wingdings 3</vt:lpstr>
      <vt:lpstr>Concourse</vt:lpstr>
      <vt:lpstr>1_Concourse</vt:lpstr>
      <vt:lpstr> Example of a class: a case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  Example of Composition(Has-a Relationship)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8 Classes and Objects: A Deeper Look</dc:title>
  <dc:creator>paul</dc:creator>
  <cp:lastModifiedBy>Wondim</cp:lastModifiedBy>
  <cp:revision>200</cp:revision>
  <dcterms:created xsi:type="dcterms:W3CDTF">2009-05-09T15:31:54Z</dcterms:created>
  <dcterms:modified xsi:type="dcterms:W3CDTF">2018-10-06T01:38:47Z</dcterms:modified>
</cp:coreProperties>
</file>